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源泉圓體 TTF Medium" panose="020B0600000000000000" pitchFamily="34" charset="-12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7" autoAdjust="0"/>
    <p:restoredTop sz="69570" autoAdjust="0"/>
  </p:normalViewPr>
  <p:slideViewPr>
    <p:cSldViewPr snapToGrid="0">
      <p:cViewPr varScale="1">
        <p:scale>
          <a:sx n="72" d="100"/>
          <a:sy n="72" d="100"/>
        </p:scale>
        <p:origin x="173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3aca5cfd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3aca5cfd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609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2e3b6a6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2e3b6a6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2e3b6a6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2e3b6a6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e3b6a69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e3b6a69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e3b6a69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2e3b6a69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2e3b6a69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2e3b6a69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2e3b6a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2e3b6a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2e3b6a69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2e3b6a69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2e3b6a69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2e3b6a69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2e3b6a69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2e3b6a69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2c6b10e1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2c6b10e1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2f3b43d7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2f3b43d7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425c5fdb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425c5fdb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4342d48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4342d48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3aca5cfd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3aca5cfd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2f2dd57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2f2dd57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2c6b10e1e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2c6b10e1e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2f2dd57e6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2f2dd57e6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2c6b10e1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2c6b10e1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425c5fdb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425c5fdb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4342d4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4342d4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2c6b10e1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2c6b10e1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4026a7a3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4026a7a3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3aca5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3aca5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sz="11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sz="11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2c6b10e1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2c6b10e1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3dde443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3dde443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c6b10e1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2c6b10e1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2c6b10e1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2c6b10e1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2c6b10e1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2c6b10e1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2c6b10e1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2c6b10e1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2.mp4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youtube.com/shorts/WSdX0SATEow" TargetMode="External"/><Relationship Id="rId4" Type="http://schemas.openxmlformats.org/officeDocument/2006/relationships/video" Target="../media/media2.mp4"/><Relationship Id="rId9" Type="http://schemas.openxmlformats.org/officeDocument/2006/relationships/hyperlink" Target="https://youtube.com/shorts/JScbL4Goe1w?feature=sha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自動駕駛 期末報告</a:t>
            </a:r>
            <a:endParaRPr dirty="0">
              <a:latin typeface="源泉圓體 TTF Medium" panose="020B0600000000000000" pitchFamily="34" charset="-120"/>
              <a:ea typeface="源泉圓體 TTF Medium" panose="020B0600000000000000" pitchFamily="34" charset="-120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628450" y="3605400"/>
            <a:ext cx="39261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第十三組</a:t>
            </a:r>
            <a:endParaRPr dirty="0">
              <a:latin typeface="源泉圓體 TTF Medium" panose="020B0600000000000000" pitchFamily="34" charset="-120"/>
              <a:ea typeface="源泉圓體 TTF Medium" panose="020B0600000000000000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源泉圓體 TTF Medium" panose="020B0600000000000000" pitchFamily="34" charset="-120"/>
                <a:ea typeface="源泉圓體 TTF Medium" panose="020B0600000000000000" pitchFamily="34" charset="-120"/>
              </a:rPr>
              <a:t>組員:陳彥銘 黃瑋翔 李惠軒 卓冠廷 陳祈佑 張智彥</a:t>
            </a:r>
            <a:endParaRPr dirty="0">
              <a:latin typeface="源泉圓體 TTF Medium" panose="020B0600000000000000" pitchFamily="34" charset="-120"/>
              <a:ea typeface="源泉圓體 TTF Medium" panose="020B0600000000000000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145100" y="469950"/>
            <a:ext cx="8294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33"/>
              <a:t>Yolov3 </a:t>
            </a:r>
            <a:r>
              <a:rPr lang="zh-TW" sz="3000"/>
              <a:t>-</a:t>
            </a:r>
            <a:r>
              <a:rPr lang="zh-TW" sz="3333"/>
              <a:t>FPN(Feature Pyramid Networks)</a:t>
            </a:r>
            <a:endParaRPr sz="3333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737" y="1313375"/>
            <a:ext cx="4275925" cy="35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Yolov4</a:t>
            </a:r>
            <a:endParaRPr sz="30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1338575" y="1184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網絡結構: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Backbone:CSPDarknet53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Neck:SPP,PAN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Head:YOLOv3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優化策略:</a:t>
            </a:r>
            <a:endParaRPr sz="2000"/>
          </a:p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Eliminate grid sensitivity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Mosaic data augmentation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IoU threshold(match positive samples)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Optimizered Anchors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CIOU loss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Yolov4 -CSPDarknet53</a:t>
            </a:r>
            <a:endParaRPr sz="3000"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1451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Strengthening learning ability of a CNN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Removing computational bottlenecks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Reducing memory costs</a:t>
            </a:r>
            <a:endParaRPr sz="1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825" y="1379200"/>
            <a:ext cx="2536949" cy="302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Yolov4 -SPP</a:t>
            </a:r>
            <a:endParaRPr sz="3000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367" y="1384050"/>
            <a:ext cx="5691401" cy="3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Yolov4 -PAN</a:t>
            </a:r>
            <a:endParaRPr sz="3000"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300"/>
            <a:ext cx="8839199" cy="33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Yolov5</a:t>
            </a:r>
            <a:endParaRPr sz="3000"/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3701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網絡結構: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Backbone:New CSP-Darknet53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Neck:SPPF,New CSP-PAN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/>
              <a:t>Head:YOLOv3 Head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34" name="Google Shape;234;p27"/>
          <p:cNvSpPr txBox="1"/>
          <p:nvPr/>
        </p:nvSpPr>
        <p:spPr>
          <a:xfrm>
            <a:off x="4467525" y="1415150"/>
            <a:ext cx="4350600" cy="3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數據增強: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Mosaic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Copy paste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affine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MixUp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Albumentations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Augment HSV(Hue,Saturation,Value)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horizontal flip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Yolov5 - SPPF</a:t>
            </a:r>
            <a:endParaRPr sz="3000"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850" y="1578450"/>
            <a:ext cx="3330649" cy="27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25" y="1578450"/>
            <a:ext cx="3714750" cy="27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Yolov5 - 訓練策略</a:t>
            </a:r>
            <a:endParaRPr sz="3000"/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11451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Multi-scale traning(0.5~1.5x)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Auto Anchor(For traning custom data)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Warmup and Cosine LR scheduler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EMA(Exponential Moving Average)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Mixed precision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Evolove hyper-parameters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Yolov5 - 損失計算</a:t>
            </a:r>
            <a:endParaRPr sz="3000"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"/>
          </p:nvPr>
        </p:nvSpPr>
        <p:spPr>
          <a:xfrm>
            <a:off x="1068900" y="1307850"/>
            <a:ext cx="70389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Classes loss, 分類損失，採用的是BCE loss, 注意只計算正樣本的分類損失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Objectness loss, obj損失, 採用的是BCE loss, 注意這裡的obj指的是網絡預測的目標邊界框與GT Box的CIoU。這裡計算的是所有樣本的obj損失。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Location loss, 定位損失, 採用的是CIoU loss, 注意只計算正樣本的定位損失。</a:t>
            </a:r>
            <a:endParaRPr sz="18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54" y="3826684"/>
            <a:ext cx="5470644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Yolov5 - 平衡不同尺度損失</a:t>
            </a:r>
            <a:endParaRPr sz="3000"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1"/>
          </p:nvPr>
        </p:nvSpPr>
        <p:spPr>
          <a:xfrm>
            <a:off x="1297499" y="1498196"/>
            <a:ext cx="70389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dirty="0"/>
              <a:t>針對三個預測特徵層(P3,P4,P5)上的obj損失採用不同的權重</a:t>
            </a:r>
            <a:endParaRPr sz="2000" dirty="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99" y="2558804"/>
            <a:ext cx="4803299" cy="4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450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Outline</a:t>
            </a:r>
            <a:endParaRPr sz="30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641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Introduction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Dataset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Methods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Experiment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Result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zh-TW" sz="2300" dirty="0"/>
              <a:t>Conclusion</a:t>
            </a:r>
            <a:endParaRPr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Experiment - </a:t>
            </a:r>
            <a:r>
              <a:rPr lang="zh-TW" sz="3000">
                <a:latin typeface="Lato"/>
                <a:ea typeface="Lato"/>
                <a:cs typeface="Lato"/>
                <a:sym typeface="Lato"/>
              </a:rPr>
              <a:t>Yolo  iteration = 1000     </a:t>
            </a:r>
            <a:r>
              <a:rPr lang="zh-TW" sz="2300">
                <a:latin typeface="Lato"/>
                <a:ea typeface="Lato"/>
                <a:cs typeface="Lato"/>
                <a:sym typeface="Lato"/>
              </a:rPr>
              <a:t>  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1469100" y="3957650"/>
            <a:ext cx="76749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   Yolov3  </a:t>
            </a:r>
            <a:r>
              <a:rPr lang="zh-TW" sz="13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</a:t>
            </a: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   Yolov4</a:t>
            </a:r>
            <a:endParaRPr sz="3200"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50" y="1478975"/>
            <a:ext cx="3751027" cy="25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1198900" y="4261550"/>
            <a:ext cx="763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在Colab這種不能有彈出式視窗的環境下訓練或測試時，記得加 </a:t>
            </a:r>
            <a:r>
              <a:rPr lang="zh-TW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-dont_show</a:t>
            </a: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，不然會報錯!!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875" y="4659400"/>
            <a:ext cx="3117050" cy="3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075" y="1498965"/>
            <a:ext cx="3751024" cy="250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7" y="1593975"/>
            <a:ext cx="3807619" cy="24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Experiment - </a:t>
            </a:r>
            <a:r>
              <a:rPr lang="zh-TW" sz="3000">
                <a:latin typeface="Lato"/>
                <a:ea typeface="Lato"/>
                <a:cs typeface="Lato"/>
                <a:sym typeface="Lato"/>
              </a:rPr>
              <a:t>Yolo  iteration = 3000     </a:t>
            </a:r>
            <a:r>
              <a:rPr lang="zh-TW" sz="2300">
                <a:latin typeface="Lato"/>
                <a:ea typeface="Lato"/>
                <a:cs typeface="Lato"/>
                <a:sym typeface="Lato"/>
              </a:rPr>
              <a:t>  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1600075" y="4021175"/>
            <a:ext cx="76749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 Yolov3  </a:t>
            </a:r>
            <a:r>
              <a:rPr lang="zh-TW" sz="13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</a:t>
            </a: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Yolov4</a:t>
            </a:r>
            <a:endParaRPr sz="3200"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21" y="1593963"/>
            <a:ext cx="3636204" cy="24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Experiment - </a:t>
            </a:r>
            <a:r>
              <a:rPr lang="zh-TW" sz="3000">
                <a:latin typeface="Lato"/>
                <a:ea typeface="Lato"/>
                <a:cs typeface="Lato"/>
                <a:sym typeface="Lato"/>
              </a:rPr>
              <a:t>Yolo  iteration = 4000     </a:t>
            </a:r>
            <a:r>
              <a:rPr lang="zh-TW" sz="2300">
                <a:latin typeface="Lato"/>
                <a:ea typeface="Lato"/>
                <a:cs typeface="Lato"/>
                <a:sym typeface="Lato"/>
              </a:rPr>
              <a:t>  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1600075" y="4021175"/>
            <a:ext cx="7674900" cy="7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 Yolov3  </a:t>
            </a:r>
            <a:r>
              <a:rPr lang="zh-TW" sz="1300"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</a:t>
            </a:r>
            <a:r>
              <a:rPr lang="zh-TW" sz="1500">
                <a:latin typeface="Lato"/>
                <a:ea typeface="Lato"/>
                <a:cs typeface="Lato"/>
                <a:sym typeface="Lato"/>
              </a:rPr>
              <a:t>                    Yolov4</a:t>
            </a:r>
            <a:endParaRPr sz="3200"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555950"/>
            <a:ext cx="3807624" cy="24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700" y="1535523"/>
            <a:ext cx="3807624" cy="24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1145100" y="469950"/>
            <a:ext cx="7985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Experiment - tensorflow object detection API</a:t>
            </a:r>
            <a:endParaRPr sz="2600"/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3">
            <a:alphaModFix/>
          </a:blip>
          <a:srcRect r="43933" b="45907"/>
          <a:stretch/>
        </p:blipFill>
        <p:spPr>
          <a:xfrm>
            <a:off x="2195625" y="1155450"/>
            <a:ext cx="4752758" cy="1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451" y="3548700"/>
            <a:ext cx="6423376" cy="1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450" y="2227575"/>
            <a:ext cx="6423376" cy="124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10689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Experiment - </a:t>
            </a:r>
            <a:r>
              <a:rPr lang="zh-TW" sz="3300">
                <a:latin typeface="Lato"/>
                <a:ea typeface="Lato"/>
                <a:cs typeface="Lato"/>
                <a:sym typeface="Lato"/>
              </a:rPr>
              <a:t>Yolov5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75" y="1330025"/>
            <a:ext cx="7129251" cy="27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575" y="1307850"/>
            <a:ext cx="7038900" cy="34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806" y="541377"/>
            <a:ext cx="2735701" cy="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5006600" y="965525"/>
            <a:ext cx="3095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4167" algn="l" rtl="0">
              <a:spcBef>
                <a:spcPts val="0"/>
              </a:spcBef>
              <a:spcAft>
                <a:spcPts val="0"/>
              </a:spcAft>
              <a:buSzPts val="1505"/>
              <a:buChar char="●"/>
            </a:pPr>
            <a:r>
              <a:rPr lang="zh-TW" sz="1505" dirty="0"/>
              <a:t>Scanning 圖片花費大量時間</a:t>
            </a:r>
            <a:endParaRPr sz="1505" dirty="0"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25" y="1525700"/>
            <a:ext cx="3629225" cy="25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>
            <a:spLocks noGrp="1"/>
          </p:cNvSpPr>
          <p:nvPr>
            <p:ph type="body" idx="1"/>
          </p:nvPr>
        </p:nvSpPr>
        <p:spPr>
          <a:xfrm>
            <a:off x="486450" y="4117675"/>
            <a:ext cx="29811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505"/>
              <a:t>with  8 epochs (2 hours)</a:t>
            </a:r>
            <a:endParaRPr sz="1505"/>
          </a:p>
        </p:txBody>
      </p:sp>
      <p:sp>
        <p:nvSpPr>
          <p:cNvPr id="311" name="Google Shape;311;p37"/>
          <p:cNvSpPr/>
          <p:nvPr/>
        </p:nvSpPr>
        <p:spPr>
          <a:xfrm>
            <a:off x="4172525" y="2587150"/>
            <a:ext cx="677700" cy="50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3620075" y="1896375"/>
            <a:ext cx="1782600" cy="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zh-TW" sz="1525"/>
              <a:t>加強腳踏車</a:t>
            </a:r>
            <a:endParaRPr sz="1525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zh-TW" sz="1525"/>
              <a:t>訓練資料</a:t>
            </a:r>
            <a:endParaRPr sz="1525"/>
          </a:p>
        </p:txBody>
      </p:sp>
      <p:sp>
        <p:nvSpPr>
          <p:cNvPr id="313" name="Google Shape;313;p37"/>
          <p:cNvSpPr txBox="1">
            <a:spLocks noGrp="1"/>
          </p:cNvSpPr>
          <p:nvPr>
            <p:ph type="body" idx="1"/>
          </p:nvPr>
        </p:nvSpPr>
        <p:spPr>
          <a:xfrm>
            <a:off x="5402675" y="4117675"/>
            <a:ext cx="27903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505"/>
              <a:t>with  20 epochs (40 mins)</a:t>
            </a:r>
            <a:endParaRPr sz="1505"/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4">
            <a:alphaModFix/>
          </a:blip>
          <a:srcRect r="4251" b="4187"/>
          <a:stretch/>
        </p:blipFill>
        <p:spPr>
          <a:xfrm>
            <a:off x="5136200" y="1542688"/>
            <a:ext cx="3628800" cy="25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>
            <a:spLocks noGrp="1"/>
          </p:cNvSpPr>
          <p:nvPr>
            <p:ph type="title"/>
          </p:nvPr>
        </p:nvSpPr>
        <p:spPr>
          <a:xfrm>
            <a:off x="10689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 dirty="0"/>
              <a:t>Experiment - </a:t>
            </a:r>
            <a:r>
              <a:rPr lang="zh-TW" sz="3300" dirty="0">
                <a:latin typeface="Lato"/>
                <a:ea typeface="Lato"/>
                <a:cs typeface="Lato"/>
                <a:sym typeface="Lato"/>
              </a:rPr>
              <a:t>Yolov5</a:t>
            </a:r>
            <a:endParaRPr sz="33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body" idx="1"/>
          </p:nvPr>
        </p:nvSpPr>
        <p:spPr>
          <a:xfrm>
            <a:off x="4784300" y="981075"/>
            <a:ext cx="31599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Scanning 圖片花費大量時間</a:t>
            </a:r>
            <a:endParaRPr sz="1500"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5" y="1525700"/>
            <a:ext cx="3629225" cy="25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486450" y="4117675"/>
            <a:ext cx="2775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505"/>
              <a:t>with  8 epochs (2 hours)</a:t>
            </a:r>
            <a:endParaRPr sz="1505"/>
          </a:p>
        </p:txBody>
      </p:sp>
      <p:sp>
        <p:nvSpPr>
          <p:cNvPr id="323" name="Google Shape;323;p38"/>
          <p:cNvSpPr/>
          <p:nvPr/>
        </p:nvSpPr>
        <p:spPr>
          <a:xfrm>
            <a:off x="4096325" y="2587150"/>
            <a:ext cx="677700" cy="50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543875" y="1896375"/>
            <a:ext cx="1782600" cy="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zh-TW" sz="1525"/>
              <a:t>加強腳踏車</a:t>
            </a:r>
            <a:endParaRPr sz="1525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zh-TW" sz="1525"/>
              <a:t>訓練資料</a:t>
            </a:r>
            <a:endParaRPr sz="1525"/>
          </a:p>
        </p:txBody>
      </p:sp>
      <p:sp>
        <p:nvSpPr>
          <p:cNvPr id="325" name="Google Shape;325;p38"/>
          <p:cNvSpPr txBox="1">
            <a:spLocks noGrp="1"/>
          </p:cNvSpPr>
          <p:nvPr>
            <p:ph type="body" idx="1"/>
          </p:nvPr>
        </p:nvSpPr>
        <p:spPr>
          <a:xfrm>
            <a:off x="5365375" y="4117675"/>
            <a:ext cx="2916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505"/>
              <a:t>with  20 epochs (40 mins)</a:t>
            </a:r>
            <a:endParaRPr sz="1505"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00" y="1515325"/>
            <a:ext cx="3628800" cy="25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 rotWithShape="1">
          <a:blip r:embed="rId5">
            <a:alphaModFix/>
          </a:blip>
          <a:srcRect r="5150" b="-2375"/>
          <a:stretch/>
        </p:blipFill>
        <p:spPr>
          <a:xfrm>
            <a:off x="5002100" y="1623325"/>
            <a:ext cx="3650399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 rotWithShape="1">
          <a:blip r:embed="rId6">
            <a:alphaModFix/>
          </a:blip>
          <a:srcRect b="2534"/>
          <a:stretch/>
        </p:blipFill>
        <p:spPr>
          <a:xfrm>
            <a:off x="235900" y="1623450"/>
            <a:ext cx="3650651" cy="23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>
            <a:spLocks noGrp="1"/>
          </p:cNvSpPr>
          <p:nvPr>
            <p:ph type="title"/>
          </p:nvPr>
        </p:nvSpPr>
        <p:spPr>
          <a:xfrm>
            <a:off x="10689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Experiment - </a:t>
            </a:r>
            <a:r>
              <a:rPr lang="zh-TW" sz="3300">
                <a:latin typeface="Lato"/>
                <a:ea typeface="Lato"/>
                <a:cs typeface="Lato"/>
                <a:sym typeface="Lato"/>
              </a:rPr>
              <a:t>Yolov5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/>
              <a:t>Comparison</a:t>
            </a:r>
            <a:endParaRPr sz="3000" dirty="0"/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125" y="1240525"/>
            <a:ext cx="3270500" cy="3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250" y="1240525"/>
            <a:ext cx="3270500" cy="3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1778775" y="4511025"/>
            <a:ext cx="692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Yolov3                                                         Yolov4            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/>
              <a:t>Comparison - mAP (old </a:t>
            </a:r>
            <a:r>
              <a:rPr lang="en-US" altLang="zh-TW" sz="3000" dirty="0"/>
              <a:t>validation </a:t>
            </a:r>
            <a:r>
              <a:rPr lang="zh-TW" sz="3000" dirty="0"/>
              <a:t>datas)</a:t>
            </a:r>
            <a:endParaRPr sz="3000" dirty="0"/>
          </a:p>
        </p:txBody>
      </p:sp>
      <p:sp>
        <p:nvSpPr>
          <p:cNvPr id="343" name="Google Shape;343;p40"/>
          <p:cNvSpPr txBox="1"/>
          <p:nvPr/>
        </p:nvSpPr>
        <p:spPr>
          <a:xfrm>
            <a:off x="1588866" y="3472300"/>
            <a:ext cx="6924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Yolov3</a:t>
            </a:r>
            <a:r>
              <a:rPr lang="zh-TW" altLang="en-US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</a:t>
            </a:r>
            <a:r>
              <a:rPr lang="zh-TW" altLang="zh-TW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Yolov4 </a:t>
            </a:r>
            <a:endParaRPr dirty="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450" y="1836750"/>
            <a:ext cx="4368700" cy="1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50" y="1833875"/>
            <a:ext cx="4370400" cy="14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34623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/>
              <a:t>Comparison - mAP (new </a:t>
            </a:r>
            <a:r>
              <a:rPr lang="en-US" altLang="zh-TW" sz="3000" dirty="0"/>
              <a:t>validation </a:t>
            </a:r>
            <a:r>
              <a:rPr lang="zh-TW" sz="3000" dirty="0"/>
              <a:t>datas)</a:t>
            </a:r>
            <a:endParaRPr sz="3000" dirty="0"/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88" y="1795788"/>
            <a:ext cx="4370401" cy="14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00" y="1803375"/>
            <a:ext cx="4370399" cy="14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43;p40">
            <a:extLst>
              <a:ext uri="{FF2B5EF4-FFF2-40B4-BE49-F238E27FC236}">
                <a16:creationId xmlns:a16="http://schemas.microsoft.com/office/drawing/2014/main" id="{29A6333A-75FC-77F7-54F6-5A65AD7D089C}"/>
              </a:ext>
            </a:extLst>
          </p:cNvPr>
          <p:cNvSpPr txBox="1"/>
          <p:nvPr/>
        </p:nvSpPr>
        <p:spPr>
          <a:xfrm>
            <a:off x="1588866" y="3472300"/>
            <a:ext cx="6924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Yolov3</a:t>
            </a:r>
            <a:r>
              <a:rPr lang="zh-TW" altLang="en-US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</a:t>
            </a:r>
            <a:r>
              <a:rPr lang="zh-TW" altLang="zh-TW" sz="23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Yolov4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441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Introduction</a:t>
            </a:r>
            <a:endParaRPr sz="300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324560" y="1079938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WAYMO  Open Dataset Challenge.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zh-TW" sz="2000" dirty="0"/>
              <a:t>Waymo 發布開放數據，以幫助研究智能感應和自動駕駛技術的發展。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 dirty="0"/>
              <a:t>2022年Waymo將感應數據擴展為包括關鍵標籤、2D到3D關鍵標籤和3D分割標籤。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zh-TW" sz="2000" dirty="0"/>
              <a:t>條件的多樣性: 市區、郊區、白天、黑夜、行人、自行車騎士、建築與各式各樣的天氣。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600" y="3422211"/>
            <a:ext cx="2797626" cy="169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Conclusion</a:t>
            </a:r>
            <a:endParaRPr sz="3000"/>
          </a:p>
        </p:txBody>
      </p:sp>
      <p:sp>
        <p:nvSpPr>
          <p:cNvPr id="359" name="Google Shape;359;p42"/>
          <p:cNvSpPr txBox="1">
            <a:spLocks noGrp="1"/>
          </p:cNvSpPr>
          <p:nvPr>
            <p:ph type="body" idx="1"/>
          </p:nvPr>
        </p:nvSpPr>
        <p:spPr>
          <a:xfrm>
            <a:off x="1373699" y="1185725"/>
            <a:ext cx="7704039" cy="3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FF00"/>
                </a:solidFill>
              </a:rPr>
              <a:t>Yolov3、Yolov4 處理old datas Cyclist class 的ap皆為零，因為資料內沒半張Cyclist</a:t>
            </a:r>
            <a:endParaRPr sz="1400" dirty="0">
              <a:solidFill>
                <a:srgbClr val="FFFF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→新增一組含三個類別的validation dataset做測試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FF00"/>
                </a:solidFill>
              </a:rPr>
              <a:t>Yolov3在訓練速度較Yolov4快，但在map、recall、F1-score上的結果較差</a:t>
            </a:r>
            <a:endParaRPr sz="14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→1000iterations情況下，Yolov3約2小時，Yolov4約4小時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→3000iterations情況下，Yolov3  map=55.91%，recall=0.63，F1-score=0.65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→3000iterations情況下，Yolov4  map=70.87%，recall=0.73，F1-score=0.74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 dirty="0">
                <a:solidFill>
                  <a:srgbClr val="FFFF00"/>
                </a:solidFill>
              </a:rPr>
              <a:t>Yolov5 在data loading時，需耗費大量時間與資源，因此減少訓練資料(約為原資料十分之一)</a:t>
            </a:r>
            <a:endParaRPr sz="14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→Colab環境下，單次訓練GPU有限</a:t>
            </a:r>
            <a:endParaRPr sz="1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dirty="0"/>
              <a:t>→建置環境與資料量不同，加上訓練時間較少，鑑於公平性原則不與前兩者比較</a:t>
            </a:r>
            <a:endParaRPr sz="1200"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sz="1500" dirty="0">
                <a:solidFill>
                  <a:srgbClr val="FF0000"/>
                </a:solidFill>
              </a:rPr>
              <a:t>環境建置不同，因此以實作影片與Yolov5比較，總體而言發現</a:t>
            </a:r>
            <a:r>
              <a:rPr lang="zh-TW" altLang="zh-TW" sz="1500" dirty="0">
                <a:solidFill>
                  <a:srgbClr val="FF0000"/>
                </a:solidFill>
              </a:rPr>
              <a:t>Yolov</a:t>
            </a:r>
            <a:r>
              <a:rPr lang="en-US" altLang="zh-TW" sz="1500" dirty="0">
                <a:solidFill>
                  <a:srgbClr val="FF0000"/>
                </a:solidFill>
              </a:rPr>
              <a:t>4</a:t>
            </a:r>
            <a:r>
              <a:rPr lang="zh-TW" sz="1500" dirty="0">
                <a:solidFill>
                  <a:srgbClr val="FF0000"/>
                </a:solidFill>
              </a:rPr>
              <a:t>處理影片的效果最好</a:t>
            </a:r>
            <a:endParaRPr sz="15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>
                <a:latin typeface="Lato"/>
                <a:ea typeface="Lato"/>
                <a:cs typeface="Lato"/>
                <a:sym typeface="Lato"/>
              </a:rPr>
              <a:t>Yolov4 Demo </a:t>
            </a:r>
            <a:endParaRPr sz="3700" dirty="0"/>
          </a:p>
        </p:txBody>
      </p:sp>
      <p:pic>
        <p:nvPicPr>
          <p:cNvPr id="2" name="yolov4_tes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1332" y="1159407"/>
            <a:ext cx="3354407" cy="3354407"/>
          </a:xfrm>
          <a:prstGeom prst="rect">
            <a:avLst/>
          </a:prstGeom>
        </p:spPr>
      </p:pic>
      <p:pic>
        <p:nvPicPr>
          <p:cNvPr id="3" name="yolov4_test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29431" y="1152781"/>
            <a:ext cx="3352570" cy="3352570"/>
          </a:xfrm>
          <a:prstGeom prst="rect">
            <a:avLst/>
          </a:prstGeom>
        </p:spPr>
      </p:pic>
      <p:sp>
        <p:nvSpPr>
          <p:cNvPr id="8" name="Google Shape;364;p43"/>
          <p:cNvSpPr txBox="1">
            <a:spLocks/>
          </p:cNvSpPr>
          <p:nvPr/>
        </p:nvSpPr>
        <p:spPr>
          <a:xfrm>
            <a:off x="2206848" y="4598503"/>
            <a:ext cx="1243373" cy="75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1200" dirty="0">
                <a:latin typeface="Lato"/>
                <a:ea typeface="Lato"/>
                <a:cs typeface="Lato"/>
                <a:sym typeface="Lato"/>
                <a:hlinkClick r:id="rId9"/>
              </a:rPr>
              <a:t>Yolov4 Demo1 </a:t>
            </a:r>
            <a:endParaRPr lang="en-US" sz="1200" dirty="0"/>
          </a:p>
        </p:txBody>
      </p:sp>
      <p:sp>
        <p:nvSpPr>
          <p:cNvPr id="9" name="Google Shape;364;p43"/>
          <p:cNvSpPr txBox="1">
            <a:spLocks/>
          </p:cNvSpPr>
          <p:nvPr/>
        </p:nvSpPr>
        <p:spPr>
          <a:xfrm>
            <a:off x="6084029" y="4513814"/>
            <a:ext cx="1243373" cy="75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1200" dirty="0">
                <a:latin typeface="Lato"/>
                <a:ea typeface="Lato"/>
                <a:cs typeface="Lato"/>
                <a:sym typeface="Lato"/>
                <a:hlinkClick r:id="rId10"/>
              </a:rPr>
              <a:t>Yolov4 Demo2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425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Dataset</a:t>
            </a:r>
            <a:endParaRPr sz="300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301375" y="1134500"/>
            <a:ext cx="7038900" cy="3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我們使用</a:t>
            </a:r>
            <a:r>
              <a:rPr lang="zh-TW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v1.2, March 2020 in WAYMO Open Dataset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Arial"/>
                <a:ea typeface="Arial"/>
                <a:cs typeface="Arial"/>
                <a:sym typeface="Arial"/>
              </a:rPr>
              <a:t>(總共下載了3包的tar file，訓練資料:14302筆、驗證資料:1973筆)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There are three classes in this dataset.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zh-TW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Cyclist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zh-TW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Vehicle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zh-TW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Pedestrian</a:t>
            </a:r>
            <a:endParaRPr sz="2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75" y="2972000"/>
            <a:ext cx="2128775" cy="16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425" y="1949150"/>
            <a:ext cx="6967826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Data Processing</a:t>
            </a:r>
            <a:endParaRPr sz="3000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301850" y="1488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針對 </a:t>
            </a:r>
            <a:r>
              <a:rPr lang="zh-TW" sz="20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Cyclist class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 做資料增強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圖片調亮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圖片調暗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圖片水平翻轉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裁切1/5左半部分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裁切1/5右半部分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裁切1/5上半部分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裁切1/5下半部分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850" y="288911"/>
            <a:ext cx="2214000" cy="14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975" y="1223675"/>
            <a:ext cx="2214000" cy="147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325" y="1920625"/>
            <a:ext cx="2214000" cy="1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975" y="2863075"/>
            <a:ext cx="2213998" cy="184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1025" y="3523575"/>
            <a:ext cx="2214000" cy="118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Methods</a:t>
            </a:r>
            <a:endParaRPr sz="30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826650" y="14052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/>
              <a:t>Yolov3</a:t>
            </a:r>
            <a:endParaRPr sz="2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/>
              <a:t>Yolov4</a:t>
            </a:r>
            <a:endParaRPr sz="2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600"/>
              <a:t>Yolov5</a:t>
            </a:r>
            <a:endParaRPr sz="2600"/>
          </a:p>
        </p:txBody>
      </p:sp>
      <p:sp>
        <p:nvSpPr>
          <p:cNvPr id="174" name="Google Shape;174;p18"/>
          <p:cNvSpPr txBox="1"/>
          <p:nvPr/>
        </p:nvSpPr>
        <p:spPr>
          <a:xfrm>
            <a:off x="1313750" y="1248850"/>
            <a:ext cx="232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Yolo: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850" y="1609863"/>
            <a:ext cx="4254499" cy="31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213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 - You Only Look Once</a:t>
            </a:r>
            <a:endParaRPr sz="30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125" y="2167275"/>
            <a:ext cx="6468599" cy="2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286925" y="1305275"/>
            <a:ext cx="40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One-stage: Yolo series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Two-stage: R-CNN series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Yolo偵測物體原理概述</a:t>
            </a:r>
            <a:endParaRPr sz="30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725" y="1384050"/>
            <a:ext cx="4756556" cy="29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2315700" y="4437950"/>
            <a:ext cx="500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Each rectangle has five values ​​(x, y, w, h, confidence)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138900" y="4452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Yolov3</a:t>
            </a:r>
            <a:endParaRPr sz="3000"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138900" y="1180450"/>
            <a:ext cx="7038900" cy="3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網絡結構: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Backbone:Darknet53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Neck:FPN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/>
              <a:t>Head:Conv2D+BN+LeaklyRelu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優化策略:</a:t>
            </a:r>
            <a:endParaRPr sz="2000"/>
          </a:p>
          <a:p>
            <a:pPr marL="457200" lvl="0" indent="-330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Backbone(Resnet 架構)</a:t>
            </a:r>
            <a:endParaRPr sz="160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FPN(多尺度運算)</a:t>
            </a:r>
            <a:endParaRPr sz="1600"/>
          </a:p>
          <a:p>
            <a:pPr marL="457200" marR="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Loss Function</a:t>
            </a:r>
            <a:endParaRPr sz="1600"/>
          </a:p>
          <a:p>
            <a:pPr marL="457200" marR="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Bounding Box Prediction</a:t>
            </a:r>
            <a:endParaRPr sz="1600"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0" y="1288800"/>
            <a:ext cx="4136250" cy="3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1308</Words>
  <Application>Microsoft Office PowerPoint</Application>
  <PresentationFormat>如螢幕大小 (16:9)</PresentationFormat>
  <Paragraphs>146</Paragraphs>
  <Slides>31</Slides>
  <Notes>31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源泉圓體 TTF Medium</vt:lpstr>
      <vt:lpstr>Arial</vt:lpstr>
      <vt:lpstr>Montserrat</vt:lpstr>
      <vt:lpstr>Lato</vt:lpstr>
      <vt:lpstr>Focus</vt:lpstr>
      <vt:lpstr>自動駕駛 期末報告</vt:lpstr>
      <vt:lpstr>Outline</vt:lpstr>
      <vt:lpstr>Introduction</vt:lpstr>
      <vt:lpstr>Dataset</vt:lpstr>
      <vt:lpstr>Data Processing</vt:lpstr>
      <vt:lpstr>Methods</vt:lpstr>
      <vt:lpstr>Yolo - You Only Look Once</vt:lpstr>
      <vt:lpstr>Yolo偵測物體原理概述</vt:lpstr>
      <vt:lpstr>Yolov3</vt:lpstr>
      <vt:lpstr>Yolov3 -FPN(Feature Pyramid Networks)</vt:lpstr>
      <vt:lpstr>Yolov4</vt:lpstr>
      <vt:lpstr>Yolov4 -CSPDarknet53</vt:lpstr>
      <vt:lpstr>Yolov4 -SPP</vt:lpstr>
      <vt:lpstr>Yolov4 -PAN</vt:lpstr>
      <vt:lpstr>Yolov5</vt:lpstr>
      <vt:lpstr>Yolov5 - SPPF</vt:lpstr>
      <vt:lpstr>Yolov5 - 訓練策略</vt:lpstr>
      <vt:lpstr>Yolov5 - 損失計算</vt:lpstr>
      <vt:lpstr>Yolov5 - 平衡不同尺度損失</vt:lpstr>
      <vt:lpstr>Experiment - Yolo  iteration = 1000       </vt:lpstr>
      <vt:lpstr>Experiment - Yolo  iteration = 3000       </vt:lpstr>
      <vt:lpstr>Experiment - Yolo  iteration = 4000       </vt:lpstr>
      <vt:lpstr>Experiment - tensorflow object detection API</vt:lpstr>
      <vt:lpstr>Experiment - Yolov5 </vt:lpstr>
      <vt:lpstr>Experiment - Yolov5 </vt:lpstr>
      <vt:lpstr>Experiment - Yolov5 </vt:lpstr>
      <vt:lpstr>Comparison</vt:lpstr>
      <vt:lpstr>Comparison - mAP (old validation datas)</vt:lpstr>
      <vt:lpstr>Comparison - mAP (new validation datas)</vt:lpstr>
      <vt:lpstr>Conclusion</vt:lpstr>
      <vt:lpstr>Yolov4 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自動駕駛 期末報告</dc:title>
  <cp:lastModifiedBy>冠廷 卓</cp:lastModifiedBy>
  <cp:revision>7</cp:revision>
  <dcterms:modified xsi:type="dcterms:W3CDTF">2024-11-05T08:38:13Z</dcterms:modified>
</cp:coreProperties>
</file>